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2" r:id="rId17"/>
    <p:sldId id="273" r:id="rId18"/>
    <p:sldId id="275" r:id="rId19"/>
    <p:sldId id="277" r:id="rId20"/>
    <p:sldId id="278" r:id="rId21"/>
    <p:sldId id="281" r:id="rId22"/>
    <p:sldId id="282" r:id="rId23"/>
    <p:sldId id="279" r:id="rId24"/>
    <p:sldId id="280" r:id="rId25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3340"/>
    <a:srgbClr val="BB16A3"/>
    <a:srgbClr val="FFCD00"/>
    <a:srgbClr val="005EB8"/>
    <a:srgbClr val="FFCDB8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Objects="1">
      <p:cViewPr varScale="1">
        <p:scale>
          <a:sx n="153" d="100"/>
          <a:sy n="153" d="100"/>
        </p:scale>
        <p:origin x="396" y="138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D3215-0197-46AD-8F6E-4A70A347C4B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D20759-1E01-443C-904C-E36CC95DF7CF}" type="pres">
      <dgm:prSet presAssocID="{7B0D3215-0197-46AD-8F6E-4A70A347C4B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C05E8-6AE3-4344-956C-F0EB0189E7DA}" type="pres">
      <dgm:prSet presAssocID="{7B0D3215-0197-46AD-8F6E-4A70A347C4BA}" presName="Background" presStyleLbl="bgImgPlace1" presStyleIdx="0" presStyleCnt="1" custScaleX="141071" custScaleY="116137"/>
      <dgm:spPr/>
    </dgm:pt>
    <dgm:pt modelId="{009DA4CF-F130-4A2F-B637-E7C8F866B180}" type="pres">
      <dgm:prSet presAssocID="{7B0D3215-0197-46AD-8F6E-4A70A347C4BA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FE961A-D56F-4EE3-839F-AFA43BD0EE04}" type="pres">
      <dgm:prSet presAssocID="{7B0D3215-0197-46AD-8F6E-4A70A347C4B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48401B1-2656-45D5-835D-19A7534828F6}" type="pres">
      <dgm:prSet presAssocID="{7B0D3215-0197-46AD-8F6E-4A70A347C4BA}" presName="Plus" presStyleLbl="alignNode1" presStyleIdx="0" presStyleCnt="2"/>
      <dgm:spPr/>
    </dgm:pt>
    <dgm:pt modelId="{E42E751C-12E5-4DAD-A7FC-FA6D1BA62A16}" type="pres">
      <dgm:prSet presAssocID="{7B0D3215-0197-46AD-8F6E-4A70A347C4BA}" presName="Minus" presStyleLbl="alignNode1" presStyleIdx="1" presStyleCnt="2"/>
      <dgm:spPr/>
    </dgm:pt>
    <dgm:pt modelId="{7EBC7D8F-5733-4B3C-83F3-15E1B15805F3}" type="pres">
      <dgm:prSet presAssocID="{7B0D3215-0197-46AD-8F6E-4A70A347C4BA}" presName="Divider" presStyleLbl="parChTrans1D1" presStyleIdx="0" presStyleCnt="1"/>
      <dgm:spPr/>
    </dgm:pt>
  </dgm:ptLst>
  <dgm:cxnLst>
    <dgm:cxn modelId="{F720A336-BC65-4C7E-BF3E-D8947239026D}" type="presOf" srcId="{7B0D3215-0197-46AD-8F6E-4A70A347C4BA}" destId="{24D20759-1E01-443C-904C-E36CC95DF7CF}" srcOrd="0" destOrd="0" presId="urn:microsoft.com/office/officeart/2009/3/layout/PlusandMinus"/>
    <dgm:cxn modelId="{15292B26-025F-4960-945C-A4C87F36C0BF}" type="presParOf" srcId="{24D20759-1E01-443C-904C-E36CC95DF7CF}" destId="{411C05E8-6AE3-4344-956C-F0EB0189E7DA}" srcOrd="0" destOrd="0" presId="urn:microsoft.com/office/officeart/2009/3/layout/PlusandMinus"/>
    <dgm:cxn modelId="{A0DBD2E2-FF47-4B88-820F-805006024D96}" type="presParOf" srcId="{24D20759-1E01-443C-904C-E36CC95DF7CF}" destId="{009DA4CF-F130-4A2F-B637-E7C8F866B180}" srcOrd="1" destOrd="0" presId="urn:microsoft.com/office/officeart/2009/3/layout/PlusandMinus"/>
    <dgm:cxn modelId="{DA61502A-D53D-4B35-B889-6470EDC66BFA}" type="presParOf" srcId="{24D20759-1E01-443C-904C-E36CC95DF7CF}" destId="{18FE961A-D56F-4EE3-839F-AFA43BD0EE04}" srcOrd="2" destOrd="0" presId="urn:microsoft.com/office/officeart/2009/3/layout/PlusandMinus"/>
    <dgm:cxn modelId="{DC88D68F-E536-43DB-BC6F-572C6384E023}" type="presParOf" srcId="{24D20759-1E01-443C-904C-E36CC95DF7CF}" destId="{748401B1-2656-45D5-835D-19A7534828F6}" srcOrd="3" destOrd="0" presId="urn:microsoft.com/office/officeart/2009/3/layout/PlusandMinus"/>
    <dgm:cxn modelId="{23E8E2AE-3ED0-4FAE-A3F5-6D64DBE4A0FB}" type="presParOf" srcId="{24D20759-1E01-443C-904C-E36CC95DF7CF}" destId="{E42E751C-12E5-4DAD-A7FC-FA6D1BA62A16}" srcOrd="4" destOrd="0" presId="urn:microsoft.com/office/officeart/2009/3/layout/PlusandMinus"/>
    <dgm:cxn modelId="{C270C69E-EDB2-40E6-909C-5536D575993D}" type="presParOf" srcId="{24D20759-1E01-443C-904C-E36CC95DF7CF}" destId="{7EBC7D8F-5733-4B3C-83F3-15E1B15805F3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C05E8-6AE3-4344-956C-F0EB0189E7DA}">
      <dsp:nvSpPr>
        <dsp:cNvPr id="0" name=""/>
        <dsp:cNvSpPr/>
      </dsp:nvSpPr>
      <dsp:spPr>
        <a:xfrm>
          <a:off x="371044" y="247556"/>
          <a:ext cx="7610839" cy="323804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DA4CF-F130-4A2F-B637-E7C8F866B180}">
      <dsp:nvSpPr>
        <dsp:cNvPr id="0" name=""/>
        <dsp:cNvSpPr/>
      </dsp:nvSpPr>
      <dsp:spPr>
        <a:xfrm>
          <a:off x="1640174" y="798590"/>
          <a:ext cx="2505283" cy="2385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E961A-D56F-4EE3-839F-AFA43BD0EE04}">
      <dsp:nvSpPr>
        <dsp:cNvPr id="0" name=""/>
        <dsp:cNvSpPr/>
      </dsp:nvSpPr>
      <dsp:spPr>
        <a:xfrm>
          <a:off x="4201268" y="798590"/>
          <a:ext cx="2505283" cy="2385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8401B1-2656-45D5-835D-19A7534828F6}">
      <dsp:nvSpPr>
        <dsp:cNvPr id="0" name=""/>
        <dsp:cNvSpPr/>
      </dsp:nvSpPr>
      <dsp:spPr>
        <a:xfrm>
          <a:off x="920835" y="-85448"/>
          <a:ext cx="1054203" cy="1054203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E751C-12E5-4DAD-A7FC-FA6D1BA62A16}">
      <dsp:nvSpPr>
        <dsp:cNvPr id="0" name=""/>
        <dsp:cNvSpPr/>
      </dsp:nvSpPr>
      <dsp:spPr>
        <a:xfrm>
          <a:off x="6129841" y="293668"/>
          <a:ext cx="992191" cy="340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C7D8F-5733-4B3C-83F3-15E1B15805F3}">
      <dsp:nvSpPr>
        <dsp:cNvPr id="0" name=""/>
        <dsp:cNvSpPr/>
      </dsp:nvSpPr>
      <dsp:spPr>
        <a:xfrm>
          <a:off x="4176464" y="803691"/>
          <a:ext cx="620" cy="2278101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12/5/2017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5.12.2017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fi-FI" noProof="0"/>
          </a:p>
        </p:txBody>
      </p:sp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96056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0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F12C3-4421-43A0-8844-8188FCFDF52F}" type="datetime1">
              <a:rPr lang="fi-FI" smtClean="0"/>
              <a:t>5.12.2017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473800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D520173-7D7F-4FBC-A781-33E654CAA422}" type="datetime1">
              <a:rPr lang="fi-FI" smtClean="0"/>
              <a:t>5.12.2017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56" r:id="rId4"/>
    <p:sldLayoutId id="2147484759" r:id="rId5"/>
    <p:sldLayoutId id="2147484762" r:id="rId6"/>
    <p:sldLayoutId id="2147484765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iringpi.com/examples/blink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hyperlink" Target="https://github.com/jacksonliam/mjpg-streamer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TkInter" TargetMode="External"/><Relationship Id="rId2" Type="http://schemas.openxmlformats.org/officeDocument/2006/relationships/hyperlink" Target="http://flask.pocoo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qt.i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linux.org/RPi_Hub" TargetMode="External"/><Relationship Id="rId7" Type="http://schemas.openxmlformats.org/officeDocument/2006/relationships/hyperlink" Target="https://www.reddit.com/r/raspberry_pi/" TargetMode="External"/><Relationship Id="rId2" Type="http://schemas.openxmlformats.org/officeDocument/2006/relationships/hyperlink" Target="https://www.raspberrypi.org/help/video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rn.adafruit.com/category/raspberry-pi" TargetMode="External"/><Relationship Id="rId5" Type="http://schemas.openxmlformats.org/officeDocument/2006/relationships/hyperlink" Target="https://hackaday.io/projects/tag/raspberry%20pi" TargetMode="External"/><Relationship Id="rId4" Type="http://schemas.openxmlformats.org/officeDocument/2006/relationships/hyperlink" Target="https://www.raspberrypi.org/forum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raspberrypi.org/magpi/magic-mirror/" TargetMode="External"/><Relationship Id="rId7" Type="http://schemas.openxmlformats.org/officeDocument/2006/relationships/hyperlink" Target="https://github.com/foosel/OctoPrin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://mymediaexperience.com/raspberry-pi-xbmc-with-raspbmc/" TargetMode="External"/><Relationship Id="rId4" Type="http://schemas.openxmlformats.org/officeDocument/2006/relationships/image" Target="../media/image7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hackaday.io/project/1279-ramanpi-raman-spectrometer" TargetMode="External"/><Relationship Id="rId7" Type="http://schemas.openxmlformats.org/officeDocument/2006/relationships/hyperlink" Target="https://hackaday.io/project/1269-mashberry-beer-brewing-with-raspberry-pi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hyperlink" Target="http://www.zdnet.com/article/build-your-own-supercomputer-out-of-raspberry-pi-boards/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sdcard.org/downloads/formatter_4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elinux.org/RPi_Easy_SD_Card_Setup" TargetMode="External"/><Relationship Id="rId5" Type="http://schemas.openxmlformats.org/officeDocument/2006/relationships/hyperlink" Target="https://www.raspberrypi.org/documentation/installation/installing-images/mac.md" TargetMode="External"/><Relationship Id="rId4" Type="http://schemas.openxmlformats.org/officeDocument/2006/relationships/hyperlink" Target="https://etcher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fi-FI" dirty="0" err="1" smtClean="0"/>
              <a:t>Introduction</a:t>
            </a:r>
            <a:r>
              <a:rPr lang="fi-FI" dirty="0" smtClean="0"/>
              <a:t> to </a:t>
            </a:r>
            <a:r>
              <a:rPr lang="fi-FI" dirty="0" err="1" smtClean="0"/>
              <a:t>Raspberry</a:t>
            </a:r>
            <a:r>
              <a:rPr lang="fi-FI" dirty="0" smtClean="0"/>
              <a:t> </a:t>
            </a:r>
            <a:r>
              <a:rPr lang="fi-FI" dirty="0" err="1" smtClean="0"/>
              <a:t>Pi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smtClean="0"/>
              <a:t>Ville Klar</a:t>
            </a:r>
          </a:p>
          <a:p>
            <a:r>
              <a:rPr lang="fi-FI" dirty="0" err="1" smtClean="0"/>
              <a:t>Doctoral</a:t>
            </a:r>
            <a:r>
              <a:rPr lang="fi-FI" dirty="0" smtClean="0"/>
              <a:t> </a:t>
            </a:r>
            <a:r>
              <a:rPr lang="fi-FI" dirty="0" err="1" smtClean="0"/>
              <a:t>Candidate</a:t>
            </a:r>
            <a:endParaRPr lang="fi-FI" dirty="0" smtClean="0"/>
          </a:p>
          <a:p>
            <a:r>
              <a:rPr lang="fi-FI" dirty="0" smtClean="0"/>
              <a:t>Machine Design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420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pic>
        <p:nvPicPr>
          <p:cNvPr id="1026" name="Picture 2" descr="http://core0.staticworld.net/images/article/2016/08/raspberry-pi-hardware-2016-14-100678899-gallery.id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03" y="1388197"/>
            <a:ext cx="3663727" cy="245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543410" y="4270364"/>
            <a:ext cx="1827204" cy="5420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 connector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843535" y="3011378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778349" y="1846674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4x USB 2.0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977056" y="795943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GPIO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9074" y="2379872"/>
            <a:ext cx="2276801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 connector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18312" y="3141290"/>
            <a:ext cx="2276801" cy="5558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 USB for power (min. 5V/1A)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552237" y="4087055"/>
            <a:ext cx="1827204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HDMI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479739" y="3766308"/>
            <a:ext cx="3744416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3.5mm Audio/Video </a:t>
            </a:r>
            <a:r>
              <a:rPr lang="en-US" dirty="0" smtClean="0"/>
              <a:t>Jack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95344" y="3337251"/>
            <a:ext cx="504056" cy="484564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12080" y="2065412"/>
            <a:ext cx="504056" cy="101534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735828" y="1477631"/>
            <a:ext cx="2321127" cy="353197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4222" y="3134093"/>
            <a:ext cx="811781" cy="658356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254299" y="1339904"/>
            <a:ext cx="1010631" cy="1517596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56956" y="2844923"/>
            <a:ext cx="1280856" cy="820939"/>
          </a:xfrm>
          <a:prstGeom prst="ellipse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316003" y="2785492"/>
            <a:ext cx="282018" cy="9558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19" idx="6"/>
            <a:endCxn id="9" idx="1"/>
          </p:cNvCxnSpPr>
          <p:nvPr/>
        </p:nvCxnSpPr>
        <p:spPr>
          <a:xfrm>
            <a:off x="6264930" y="2098702"/>
            <a:ext cx="513419" cy="0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" idx="6"/>
            <a:endCxn id="8" idx="1"/>
          </p:cNvCxnSpPr>
          <p:nvPr/>
        </p:nvCxnSpPr>
        <p:spPr>
          <a:xfrm>
            <a:off x="6337812" y="3255393"/>
            <a:ext cx="505723" cy="8013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4629898" y="2884960"/>
            <a:ext cx="287631" cy="9558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17" idx="0"/>
            <a:endCxn id="10" idx="2"/>
          </p:cNvCxnSpPr>
          <p:nvPr/>
        </p:nvCxnSpPr>
        <p:spPr>
          <a:xfrm flipH="1" flipV="1">
            <a:off x="3890658" y="1299999"/>
            <a:ext cx="5734" cy="177632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1" idx="3"/>
            <a:endCxn id="1026" idx="1"/>
          </p:cNvCxnSpPr>
          <p:nvPr/>
        </p:nvCxnSpPr>
        <p:spPr>
          <a:xfrm flipV="1">
            <a:off x="2305875" y="2616345"/>
            <a:ext cx="295328" cy="15555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89038" y="1369225"/>
            <a:ext cx="2276801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MicroSD-slot</a:t>
            </a:r>
          </a:p>
          <a:p>
            <a:pPr algn="ctr"/>
            <a:r>
              <a:rPr lang="en-US" dirty="0" smtClean="0"/>
              <a:t>(underneath)</a:t>
            </a:r>
            <a:endParaRPr lang="en-US" dirty="0"/>
          </a:p>
        </p:txBody>
      </p:sp>
      <p:cxnSp>
        <p:nvCxnSpPr>
          <p:cNvPr id="41" name="Straight Connector 40"/>
          <p:cNvCxnSpPr>
            <a:stCxn id="40" idx="2"/>
          </p:cNvCxnSpPr>
          <p:nvPr/>
        </p:nvCxnSpPr>
        <p:spPr>
          <a:xfrm>
            <a:off x="1327439" y="1873281"/>
            <a:ext cx="1284641" cy="506591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1" idx="2"/>
            <a:endCxn id="14" idx="1"/>
          </p:cNvCxnSpPr>
          <p:nvPr/>
        </p:nvCxnSpPr>
        <p:spPr>
          <a:xfrm>
            <a:off x="4773714" y="3840789"/>
            <a:ext cx="706025" cy="177547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0"/>
            <a:endCxn id="15" idx="2"/>
          </p:cNvCxnSpPr>
          <p:nvPr/>
        </p:nvCxnSpPr>
        <p:spPr>
          <a:xfrm flipV="1">
            <a:off x="4457012" y="3741321"/>
            <a:ext cx="0" cy="529043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3" idx="3"/>
            <a:endCxn id="18" idx="4"/>
          </p:cNvCxnSpPr>
          <p:nvPr/>
        </p:nvCxnSpPr>
        <p:spPr>
          <a:xfrm flipV="1">
            <a:off x="3379441" y="3792449"/>
            <a:ext cx="530672" cy="546634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2" idx="3"/>
            <a:endCxn id="7" idx="2"/>
          </p:cNvCxnSpPr>
          <p:nvPr/>
        </p:nvCxnSpPr>
        <p:spPr>
          <a:xfrm>
            <a:off x="2495113" y="3419213"/>
            <a:ext cx="400231" cy="160320"/>
          </a:xfrm>
          <a:prstGeom prst="line">
            <a:avLst/>
          </a:prstGeom>
          <a:ln>
            <a:solidFill>
              <a:srgbClr val="EF33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5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 first boot…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11560" y="1052940"/>
            <a:ext cx="7344816" cy="15256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NOOBS installer has GUI (</a:t>
            </a:r>
            <a:r>
              <a:rPr lang="en-US" sz="1800" dirty="0" err="1" smtClean="0"/>
              <a:t>Raspbian</a:t>
            </a:r>
            <a:r>
              <a:rPr lang="en-US" sz="1800" dirty="0" smtClean="0"/>
              <a:t> recommended)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Boots into </a:t>
            </a:r>
            <a:r>
              <a:rPr lang="en-US" sz="1800" dirty="0" err="1" smtClean="0"/>
              <a:t>raspi-config</a:t>
            </a:r>
            <a:r>
              <a:rPr lang="en-US" sz="1800" dirty="0" smtClean="0"/>
              <a:t> (you can run it with “</a:t>
            </a:r>
            <a:r>
              <a:rPr lang="en-US" sz="1800" dirty="0" err="1" smtClean="0"/>
              <a:t>sudo</a:t>
            </a:r>
            <a:r>
              <a:rPr lang="en-US" sz="1800" dirty="0" smtClean="0"/>
              <a:t> </a:t>
            </a:r>
            <a:r>
              <a:rPr lang="en-US" sz="1800" dirty="0" err="1" smtClean="0"/>
              <a:t>raspi-config</a:t>
            </a:r>
            <a:r>
              <a:rPr lang="en-US" sz="1800" dirty="0" smtClean="0"/>
              <a:t>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Expand file system, change password and change keyboard layout, enable </a:t>
            </a:r>
            <a:r>
              <a:rPr lang="en-US" sz="1800" dirty="0" err="1" smtClean="0"/>
              <a:t>ssh</a:t>
            </a:r>
            <a:r>
              <a:rPr lang="en-US" sz="1800" dirty="0" smtClean="0"/>
              <a:t> etc.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pic>
        <p:nvPicPr>
          <p:cNvPr id="2050" name="Picture 2" descr="Kuvahaun tulos haulle raspi-con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" y="2578545"/>
            <a:ext cx="4445463" cy="134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91906"/>
            <a:ext cx="3914885" cy="23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5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4" y="340641"/>
            <a:ext cx="3522626" cy="427699"/>
          </a:xfrm>
        </p:spPr>
        <p:txBody>
          <a:bodyPr/>
          <a:lstStyle/>
          <a:p>
            <a:r>
              <a:rPr lang="en-US" dirty="0" smtClean="0"/>
              <a:t>Terminal or Pixel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are two options when booting: shell or Pixel desktop (graphical session)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  <p:pic>
        <p:nvPicPr>
          <p:cNvPr id="3076" name="Picture 4" descr="Kuvahaun tulos haulle raspberry pi 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r="2474"/>
          <a:stretch/>
        </p:blipFill>
        <p:spPr bwMode="auto">
          <a:xfrm>
            <a:off x="251520" y="2059418"/>
            <a:ext cx="4608512" cy="25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uvahaun tulos haulle raspberry pi term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60344"/>
            <a:ext cx="3852763" cy="182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8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4" y="340641"/>
            <a:ext cx="4535734" cy="427699"/>
          </a:xfrm>
        </p:spPr>
        <p:txBody>
          <a:bodyPr/>
          <a:lstStyle/>
          <a:p>
            <a:r>
              <a:rPr lang="en-US" dirty="0" smtClean="0"/>
              <a:t>Connect to WLAN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  <p:sp>
        <p:nvSpPr>
          <p:cNvPr id="7" name="TextBox 6"/>
          <p:cNvSpPr txBox="1"/>
          <p:nvPr/>
        </p:nvSpPr>
        <p:spPr>
          <a:xfrm>
            <a:off x="395536" y="1201316"/>
            <a:ext cx="326531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 smtClean="0"/>
              <a:t>In GUI: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Choose </a:t>
            </a:r>
            <a:r>
              <a:rPr lang="en-US" sz="1400" b="1" dirty="0" err="1" smtClean="0"/>
              <a:t>WiFi</a:t>
            </a:r>
            <a:r>
              <a:rPr lang="en-US" sz="1400" b="1" dirty="0" smtClean="0"/>
              <a:t> network and connect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5536" y="2719491"/>
            <a:ext cx="8696291" cy="2585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 smtClean="0"/>
              <a:t>Without GUI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err="1"/>
              <a:t>s</a:t>
            </a:r>
            <a:r>
              <a:rPr lang="en-US" sz="1400" b="1" dirty="0" err="1" smtClean="0"/>
              <a:t>udo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iwlist</a:t>
            </a:r>
            <a:r>
              <a:rPr lang="en-US" sz="1400" b="1" dirty="0"/>
              <a:t> wlan0 scan </a:t>
            </a:r>
            <a:r>
              <a:rPr lang="en-US" sz="1400" b="1" dirty="0" smtClean="0"/>
              <a:t>							// scan for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err="1"/>
              <a:t>sudo</a:t>
            </a:r>
            <a:r>
              <a:rPr lang="en-US" sz="1400" b="1" dirty="0"/>
              <a:t> </a:t>
            </a:r>
            <a:r>
              <a:rPr lang="en-US" sz="1400" b="1" dirty="0" err="1"/>
              <a:t>nano</a:t>
            </a:r>
            <a:r>
              <a:rPr lang="en-US" sz="1400" b="1" dirty="0"/>
              <a:t> /</a:t>
            </a:r>
            <a:r>
              <a:rPr lang="en-US" sz="1400" b="1" dirty="0" err="1"/>
              <a:t>etc</a:t>
            </a:r>
            <a:r>
              <a:rPr lang="en-US" sz="1400" b="1" dirty="0"/>
              <a:t>/</a:t>
            </a:r>
            <a:r>
              <a:rPr lang="en-US" sz="1400" b="1" dirty="0" err="1"/>
              <a:t>wpa_supplicant</a:t>
            </a:r>
            <a:r>
              <a:rPr lang="en-US" sz="1400" b="1" dirty="0"/>
              <a:t>/</a:t>
            </a:r>
            <a:r>
              <a:rPr lang="en-US" sz="1400" b="1" dirty="0" err="1"/>
              <a:t>wpa_supplicant.conf</a:t>
            </a:r>
            <a:r>
              <a:rPr lang="en-US" sz="1400" b="1" dirty="0"/>
              <a:t> </a:t>
            </a:r>
            <a:r>
              <a:rPr lang="en-US" sz="1400" b="1" dirty="0" smtClean="0"/>
              <a:t>		// open </a:t>
            </a:r>
            <a:r>
              <a:rPr lang="en-US" sz="1400" b="1" dirty="0" err="1" smtClean="0"/>
              <a:t>wpa_supplicant</a:t>
            </a:r>
            <a:r>
              <a:rPr lang="en-US" sz="1400" b="1" dirty="0" smtClean="0"/>
              <a:t>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Add this to the bottom of the file</a:t>
            </a:r>
          </a:p>
          <a:p>
            <a:endParaRPr lang="en-US" altLang="en-US" sz="1400" dirty="0" smtClean="0">
              <a:latin typeface="Arial Unicode MS" panose="020B0604020202020204" pitchFamily="34" charset="-128"/>
            </a:endParaRPr>
          </a:p>
          <a:p>
            <a:r>
              <a:rPr lang="en-US" altLang="en-US" sz="1400" dirty="0" smtClean="0">
                <a:latin typeface="Arial Unicode MS" panose="020B0604020202020204" pitchFamily="34" charset="-128"/>
              </a:rPr>
              <a:t>network</a:t>
            </a:r>
            <a:r>
              <a:rPr lang="en-US" altLang="en-US" sz="1400" dirty="0">
                <a:latin typeface="Arial Unicode MS" panose="020B0604020202020204" pitchFamily="34" charset="-128"/>
              </a:rPr>
              <a:t>={ </a:t>
            </a:r>
            <a:endParaRPr lang="en-US" altLang="en-US" sz="1400" dirty="0" smtClean="0">
              <a:latin typeface="Arial Unicode MS" panose="020B0604020202020204" pitchFamily="34" charset="-128"/>
            </a:endParaRPr>
          </a:p>
          <a:p>
            <a:r>
              <a:rPr lang="en-US" altLang="en-US" sz="1400" dirty="0">
                <a:latin typeface="Arial Unicode MS" panose="020B0604020202020204" pitchFamily="34" charset="-128"/>
              </a:rPr>
              <a:t>	</a:t>
            </a:r>
            <a:r>
              <a:rPr lang="en-US" altLang="en-US" sz="1400" dirty="0" err="1" smtClean="0">
                <a:latin typeface="Arial Unicode MS" panose="020B0604020202020204" pitchFamily="34" charset="-128"/>
              </a:rPr>
              <a:t>ssid</a:t>
            </a:r>
            <a:r>
              <a:rPr lang="en-US" altLang="en-US" sz="1400" dirty="0" smtClean="0">
                <a:latin typeface="Arial Unicode MS" panose="020B0604020202020204" pitchFamily="34" charset="-128"/>
              </a:rPr>
              <a:t>=“</a:t>
            </a:r>
            <a:r>
              <a:rPr lang="en-US" altLang="en-US" sz="1400" dirty="0" err="1" smtClean="0">
                <a:latin typeface="Arial Unicode MS" panose="020B0604020202020204" pitchFamily="34" charset="-128"/>
              </a:rPr>
              <a:t>aalto</a:t>
            </a:r>
            <a:r>
              <a:rPr lang="en-US" altLang="en-US" sz="1400" dirty="0" smtClean="0">
                <a:latin typeface="Arial Unicode MS" panose="020B0604020202020204" pitchFamily="34" charset="-128"/>
              </a:rPr>
              <a:t> open" </a:t>
            </a:r>
          </a:p>
          <a:p>
            <a:r>
              <a:rPr lang="en-US" altLang="en-US" sz="1400" dirty="0">
                <a:latin typeface="Arial Unicode MS" panose="020B0604020202020204" pitchFamily="34" charset="-128"/>
              </a:rPr>
              <a:t>	</a:t>
            </a:r>
            <a:r>
              <a:rPr lang="en-US" altLang="en-US" sz="1400" dirty="0" smtClean="0">
                <a:latin typeface="Arial Unicode MS" panose="020B0604020202020204" pitchFamily="34" charset="-128"/>
              </a:rPr>
              <a:t>proto=RSN</a:t>
            </a:r>
          </a:p>
          <a:p>
            <a:r>
              <a:rPr lang="en-US" altLang="en-US" sz="1400" dirty="0" smtClean="0">
                <a:latin typeface="Arial Unicode MS" panose="020B0604020202020204" pitchFamily="34" charset="-128"/>
              </a:rPr>
              <a:t>	</a:t>
            </a:r>
            <a:r>
              <a:rPr lang="en-US" altLang="en-US" sz="1400" dirty="0" err="1" smtClean="0">
                <a:latin typeface="Arial Unicode MS" panose="020B0604020202020204" pitchFamily="34" charset="-128"/>
              </a:rPr>
              <a:t>key_mgmt</a:t>
            </a:r>
            <a:r>
              <a:rPr lang="en-US" altLang="en-US" sz="1400" dirty="0" smtClean="0">
                <a:latin typeface="Arial Unicode MS" panose="020B0604020202020204" pitchFamily="34" charset="-128"/>
              </a:rPr>
              <a:t>=NONE</a:t>
            </a:r>
          </a:p>
          <a:p>
            <a:r>
              <a:rPr lang="en-US" altLang="en-US" sz="1400" dirty="0" smtClean="0">
                <a:latin typeface="Arial Unicode MS" panose="020B0604020202020204" pitchFamily="34" charset="-128"/>
              </a:rPr>
              <a:t>}</a:t>
            </a:r>
            <a:r>
              <a:rPr lang="en-US" altLang="en-US" sz="800" dirty="0" smtClean="0"/>
              <a:t> </a:t>
            </a:r>
            <a:endParaRPr lang="en-US" altLang="en-US" sz="3200" dirty="0">
              <a:latin typeface="Arial" panose="020B0604020202020204" pitchFamily="34" charset="0"/>
            </a:endParaRPr>
          </a:p>
          <a:p>
            <a:endParaRPr lang="en-US" sz="1400" b="1" dirty="0" smtClean="0"/>
          </a:p>
          <a:p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5212"/>
            <a:ext cx="3339345" cy="26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4" y="340641"/>
            <a:ext cx="4535734" cy="427699"/>
          </a:xfrm>
        </p:spPr>
        <p:txBody>
          <a:bodyPr/>
          <a:lstStyle/>
          <a:p>
            <a:r>
              <a:rPr lang="en-US" dirty="0" smtClean="0"/>
              <a:t>SSH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251520" y="970827"/>
            <a:ext cx="827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 Unicode MS" panose="020B0604020202020204" pitchFamily="34" charset="-128"/>
              </a:rPr>
              <a:t>Secure shell = Easy way to remotely access a Pi</a:t>
            </a:r>
          </a:p>
          <a:p>
            <a:pPr marL="285750" lvl="0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" panose="020B0604020202020204" pitchFamily="34" charset="0"/>
              </a:rPr>
              <a:t>After connecting to a WLAN we need to find out the Pi’s 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ip</a:t>
            </a:r>
            <a:r>
              <a:rPr lang="en-US" altLang="en-US" sz="1600" dirty="0" smtClean="0">
                <a:latin typeface="Arial" panose="020B0604020202020204" pitchFamily="34" charset="0"/>
              </a:rPr>
              <a:t> address</a:t>
            </a:r>
          </a:p>
          <a:p>
            <a:pPr marL="742950" lvl="1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" panose="020B0604020202020204" pitchFamily="34" charset="0"/>
              </a:rPr>
              <a:t>Type ‘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ip</a:t>
            </a:r>
            <a:r>
              <a:rPr lang="en-US" altLang="en-US" sz="1600" dirty="0" smtClean="0">
                <a:latin typeface="Arial" panose="020B0604020202020204" pitchFamily="34" charset="0"/>
              </a:rPr>
              <a:t> a’ in a terminal output is something like this</a:t>
            </a:r>
          </a:p>
          <a:p>
            <a:pPr marL="285750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" panose="020B0604020202020204" pitchFamily="34" charset="0"/>
              </a:rPr>
              <a:t>If you don’t have a monitor connected you can try to 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nmap</a:t>
            </a:r>
            <a:r>
              <a:rPr lang="en-US" altLang="en-US" sz="1600" dirty="0" smtClean="0">
                <a:latin typeface="Arial" panose="020B0604020202020204" pitchFamily="34" charset="0"/>
              </a:rPr>
              <a:t> the 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ip</a:t>
            </a:r>
            <a:endParaRPr lang="en-US" altLang="en-US" sz="1600" dirty="0" smtClean="0">
              <a:latin typeface="Arial" panose="020B0604020202020204" pitchFamily="34" charset="0"/>
            </a:endParaRPr>
          </a:p>
          <a:p>
            <a:pPr marL="285750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" panose="020B0604020202020204" pitchFamily="34" charset="0"/>
              </a:rPr>
              <a:t>If the Pi connects to the same router between boots, DHCP should give it the same 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ip</a:t>
            </a:r>
            <a:endParaRPr lang="en-US" altLang="en-US" sz="1600" dirty="0" smtClean="0">
              <a:latin typeface="Arial" panose="020B0604020202020204" pitchFamily="34" charset="0"/>
            </a:endParaRPr>
          </a:p>
          <a:p>
            <a:pPr marL="742950" lvl="1" indent="-285750" defTabSz="914400" eaLnBrk="0" hangingPunct="0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" panose="020B0604020202020204" pitchFamily="34" charset="0"/>
              </a:rPr>
              <a:t>You can also configure a static 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541825"/>
            <a:ext cx="5248260" cy="15493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0800000">
            <a:off x="2066223" y="3481332"/>
            <a:ext cx="648072" cy="1309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0258" y="3612257"/>
            <a:ext cx="0" cy="6854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365316" y="4263732"/>
            <a:ext cx="2049883" cy="57606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Local </a:t>
            </a:r>
            <a:r>
              <a:rPr lang="en-US" dirty="0" err="1" smtClean="0">
                <a:solidFill>
                  <a:schemeClr val="tx1"/>
                </a:solidFill>
              </a:rPr>
              <a:t>ip</a:t>
            </a:r>
            <a:r>
              <a:rPr lang="en-US" dirty="0" smtClean="0">
                <a:solidFill>
                  <a:schemeClr val="tx1"/>
                </a:solidFill>
              </a:rPr>
              <a:t> address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4" y="340641"/>
            <a:ext cx="4535734" cy="427699"/>
          </a:xfrm>
        </p:spPr>
        <p:txBody>
          <a:bodyPr/>
          <a:lstStyle/>
          <a:p>
            <a:r>
              <a:rPr lang="en-US" dirty="0" smtClean="0"/>
              <a:t>SSH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15</a:t>
            </a:fld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2106116" y="2904990"/>
            <a:ext cx="648072" cy="1309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552" y="1201316"/>
            <a:ext cx="75180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 smtClean="0"/>
              <a:t>When you have obtained the </a:t>
            </a:r>
            <a:r>
              <a:rPr lang="en-US" sz="1600" b="1" dirty="0" err="1" smtClean="0"/>
              <a:t>ip</a:t>
            </a:r>
            <a:r>
              <a:rPr lang="en-US" sz="1600" b="1" dirty="0" smtClean="0"/>
              <a:t>-address you can access the Pi with e.g. Putty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31212" y="1588488"/>
            <a:ext cx="461248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/>
              <a:t>If you can’t be bothered with IP addresses</a:t>
            </a:r>
          </a:p>
          <a:p>
            <a:r>
              <a:rPr lang="en-US" b="1" dirty="0" smtClean="0"/>
              <a:t>You can also use hostnames </a:t>
            </a:r>
          </a:p>
          <a:p>
            <a:r>
              <a:rPr lang="en-US" b="1" dirty="0" smtClean="0"/>
              <a:t>(doesn’t work with </a:t>
            </a:r>
            <a:r>
              <a:rPr lang="en-US" b="1" dirty="0" err="1" smtClean="0"/>
              <a:t>aalto</a:t>
            </a:r>
            <a:r>
              <a:rPr lang="en-US" b="1" dirty="0" smtClean="0"/>
              <a:t> open)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988"/>
          <a:stretch/>
        </p:blipFill>
        <p:spPr>
          <a:xfrm>
            <a:off x="4160548" y="2497460"/>
            <a:ext cx="3674921" cy="23063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" r="-1"/>
          <a:stretch/>
        </p:blipFill>
        <p:spPr>
          <a:xfrm>
            <a:off x="1031640" y="1588488"/>
            <a:ext cx="2797024" cy="24934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45" y="2038906"/>
            <a:ext cx="2848794" cy="21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4" y="340641"/>
            <a:ext cx="4535734" cy="427699"/>
          </a:xfrm>
        </p:spPr>
        <p:txBody>
          <a:bodyPr/>
          <a:lstStyle/>
          <a:p>
            <a:r>
              <a:rPr lang="en-US" dirty="0" smtClean="0"/>
              <a:t>CLI / Shell commands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16</a:t>
            </a:fld>
            <a:endParaRPr lang="fi-FI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673602"/>
              </p:ext>
            </p:extLst>
          </p:nvPr>
        </p:nvGraphicFramePr>
        <p:xfrm>
          <a:off x="395536" y="841276"/>
          <a:ext cx="7704856" cy="395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5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8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Command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ls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List contents of current</a:t>
                      </a:r>
                      <a:r>
                        <a:rPr lang="en-US" sz="1200" baseline="0" dirty="0" smtClean="0"/>
                        <a:t> directory (folder)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 directory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mkdir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Creates a new</a:t>
                      </a:r>
                      <a:r>
                        <a:rPr lang="en-US" sz="1200" baseline="0" dirty="0" smtClean="0"/>
                        <a:t> directory (make directory)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sudo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Execute as super</a:t>
                      </a:r>
                      <a:r>
                        <a:rPr lang="en-US" sz="1200" baseline="0" dirty="0" smtClean="0"/>
                        <a:t> user (“admin” / root privileges)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Copy</a:t>
                      </a:r>
                      <a:r>
                        <a:rPr lang="en-US" sz="1200" baseline="0" dirty="0" smtClean="0"/>
                        <a:t> (syntax is </a:t>
                      </a:r>
                      <a:r>
                        <a:rPr lang="en-US" sz="1200" baseline="0" dirty="0" err="1" smtClean="0"/>
                        <a:t>cp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src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dest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Move (syntax</a:t>
                      </a:r>
                      <a:r>
                        <a:rPr lang="en-US" sz="1200" baseline="0" dirty="0" smtClean="0"/>
                        <a:t> is mv </a:t>
                      </a:r>
                      <a:r>
                        <a:rPr lang="en-US" sz="1200" baseline="0" dirty="0" err="1" smtClean="0"/>
                        <a:t>src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dest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rm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Remove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./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Dot-slash</a:t>
                      </a:r>
                      <a:r>
                        <a:rPr lang="en-US" sz="1200" baseline="0" dirty="0" smtClean="0"/>
                        <a:t> means execute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nano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Launch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nano</a:t>
                      </a:r>
                      <a:r>
                        <a:rPr lang="en-US" sz="1200" baseline="0" dirty="0" smtClean="0"/>
                        <a:t> text editor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apt-get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Update repository</a:t>
                      </a:r>
                      <a:r>
                        <a:rPr lang="en-US" sz="1200" baseline="0" dirty="0" smtClean="0"/>
                        <a:t> list (update list of links to software downloads)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apt-get install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Install a package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reboot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Reboots the system (run</a:t>
                      </a:r>
                      <a:r>
                        <a:rPr lang="en-US" sz="1200" baseline="0" dirty="0" smtClean="0"/>
                        <a:t> with </a:t>
                      </a:r>
                      <a:r>
                        <a:rPr lang="en-US" sz="1200" baseline="0" dirty="0" err="1" smtClean="0"/>
                        <a:t>sudo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poweroff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Turns</a:t>
                      </a:r>
                      <a:r>
                        <a:rPr lang="en-US" sz="1200" baseline="0" dirty="0" smtClean="0"/>
                        <a:t> the Raspberry Pi off (run with </a:t>
                      </a:r>
                      <a:r>
                        <a:rPr lang="en-US" sz="1200" baseline="0" dirty="0" err="1" smtClean="0"/>
                        <a:t>sudo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6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4" y="340641"/>
            <a:ext cx="4535734" cy="427699"/>
          </a:xfrm>
        </p:spPr>
        <p:txBody>
          <a:bodyPr/>
          <a:lstStyle/>
          <a:p>
            <a:r>
              <a:rPr lang="en-US" dirty="0" smtClean="0"/>
              <a:t>CLI/ Shell tips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17</a:t>
            </a:fld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539552" y="1273324"/>
            <a:ext cx="7632848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Use tab to make the terminal autocomplete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Up and down keys to browse command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Ctrl+c</a:t>
            </a:r>
            <a:r>
              <a:rPr lang="en-US" sz="2000" b="1" dirty="0" smtClean="0"/>
              <a:t> to kill a process, </a:t>
            </a:r>
            <a:r>
              <a:rPr lang="en-US" sz="2000" b="1" dirty="0" err="1" smtClean="0"/>
              <a:t>Ctrl+z</a:t>
            </a:r>
            <a:r>
              <a:rPr lang="en-US" sz="2000" b="1" dirty="0" smtClean="0"/>
              <a:t> to stop a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Ctrl+r</a:t>
            </a:r>
            <a:r>
              <a:rPr lang="en-US" sz="2000" b="1" dirty="0" smtClean="0"/>
              <a:t> to search command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Use ‘exit’ to close a terminal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Type ‘man’ before the command to see it’s manual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Github</a:t>
            </a:r>
            <a:r>
              <a:rPr lang="en-US" sz="2000" b="1" dirty="0" smtClean="0"/>
              <a:t> repositories can be cloned (copied) with ‘</a:t>
            </a:r>
            <a:r>
              <a:rPr lang="en-US" sz="2000" b="1" dirty="0" err="1" smtClean="0"/>
              <a:t>git</a:t>
            </a:r>
            <a:r>
              <a:rPr lang="en-US" sz="2000" b="1" dirty="0" smtClean="0"/>
              <a:t> clone’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You can also open an </a:t>
            </a:r>
            <a:r>
              <a:rPr lang="en-US" sz="2000" b="1" dirty="0" err="1" smtClean="0"/>
              <a:t>sftp</a:t>
            </a:r>
            <a:r>
              <a:rPr lang="en-US" sz="2000" b="1" dirty="0" smtClean="0"/>
              <a:t> connection to the Pi to view and edit files &amp; folders</a:t>
            </a:r>
            <a:endParaRPr lang="en-US" sz="20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83568" y="3433564"/>
            <a:ext cx="72728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6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576163"/>
          </a:xfrm>
        </p:spPr>
        <p:txBody>
          <a:bodyPr/>
          <a:lstStyle/>
          <a:p>
            <a:r>
              <a:rPr lang="en-US" dirty="0" smtClean="0"/>
              <a:t>Programming language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3648" y="1837194"/>
            <a:ext cx="6638549" cy="14157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Almost everything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C, C++, Python2/3, </a:t>
            </a:r>
            <a:r>
              <a:rPr lang="en-US" dirty="0" err="1" smtClean="0"/>
              <a:t>Javascript</a:t>
            </a:r>
            <a:r>
              <a:rPr lang="en-US" dirty="0" smtClean="0"/>
              <a:t> (node), Ruby, Lisp, Rust…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projects are either C or Python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905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504155"/>
          </a:xfrm>
        </p:spPr>
        <p:txBody>
          <a:bodyPr/>
          <a:lstStyle/>
          <a:p>
            <a:r>
              <a:rPr lang="en-US" dirty="0" smtClean="0"/>
              <a:t>GPIO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 smtClean="0"/>
              <a:t>WiringPi</a:t>
            </a:r>
            <a:r>
              <a:rPr lang="en-US" sz="1800" dirty="0" smtClean="0"/>
              <a:t> (C and Python)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en-US" sz="1700" dirty="0" smtClean="0"/>
              <a:t>Blink example : </a:t>
            </a:r>
            <a:r>
              <a:rPr lang="en-US" sz="1700" dirty="0">
                <a:hlinkClick r:id="rId2"/>
              </a:rPr>
              <a:t>http://wiringpi.com/examples/blink</a:t>
            </a:r>
            <a:r>
              <a:rPr lang="en-US" sz="1700" dirty="0" smtClean="0">
                <a:hlinkClick r:id="rId2"/>
              </a:rPr>
              <a:t>/</a:t>
            </a:r>
            <a:r>
              <a:rPr lang="en-US" sz="17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RPIO (python2/3) 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PWM via DMA (up to 1µs resolution</a:t>
            </a:r>
            <a:r>
              <a:rPr lang="en-US" sz="1800" dirty="0" smtClean="0"/>
              <a:t>)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Bcm2835.h (C)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endParaRPr lang="en-US" sz="17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 smtClean="0"/>
              <a:t>Pigpio</a:t>
            </a:r>
            <a:r>
              <a:rPr lang="en-US" sz="1800" dirty="0" smtClean="0"/>
              <a:t> (</a:t>
            </a:r>
            <a:r>
              <a:rPr lang="en-US" sz="1800" dirty="0" err="1" smtClean="0"/>
              <a:t>javascript</a:t>
            </a:r>
            <a:r>
              <a:rPr lang="en-US" sz="1800" dirty="0" smtClean="0"/>
              <a:t> / python/ 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1" indent="0">
              <a:buNone/>
            </a:pPr>
            <a:endParaRPr lang="en-US" sz="1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408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576163"/>
          </a:xfrm>
        </p:spPr>
        <p:txBody>
          <a:bodyPr/>
          <a:lstStyle/>
          <a:p>
            <a:r>
              <a:rPr lang="en-US" dirty="0" smtClean="0"/>
              <a:t>What is Raspberry Pi ?</a:t>
            </a:r>
            <a:endParaRPr lang="en-US" dirty="0"/>
          </a:p>
        </p:txBody>
      </p:sp>
      <p:pic>
        <p:nvPicPr>
          <p:cNvPr id="1026" name="Picture 2" descr="http://cdn1.alphr.com/sites/alphr/files/6/14/raspberry_pi_b_2_0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497" y="3505572"/>
            <a:ext cx="2292820" cy="129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985292"/>
            <a:ext cx="8181727" cy="28007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Arguably the most popular single board computer (SBC)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Easy to get started with because basically every problem is documented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a computer with a OS to practically anything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NOTE: Do not expect it to perform as well as your laptop</a:t>
            </a:r>
          </a:p>
          <a:p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Support for a vast array of peripherals (thanks to the Linux kernel)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USB devices, networking, displays, cameras, audio etc</a:t>
            </a:r>
            <a:r>
              <a:rPr lang="en-US" dirty="0"/>
              <a:t>.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90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1: Video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 smtClean="0"/>
              <a:t>Installation instructions</a:t>
            </a:r>
            <a:r>
              <a:rPr lang="en-US" sz="1600" b="0" dirty="0"/>
              <a:t>: </a:t>
            </a:r>
            <a:r>
              <a:rPr lang="en-US" sz="1600" b="0" dirty="0">
                <a:hlinkClick r:id="rId2"/>
              </a:rPr>
              <a:t>https://</a:t>
            </a:r>
            <a:r>
              <a:rPr lang="en-US" sz="1600" b="0" dirty="0" smtClean="0">
                <a:hlinkClick r:id="rId2"/>
              </a:rPr>
              <a:t>github.com/jacksonliam/mjpg-streamer</a:t>
            </a:r>
            <a:r>
              <a:rPr lang="en-US" sz="1600" b="0" dirty="0" smtClean="0"/>
              <a:t> 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Already installed in these Pi’s</a:t>
            </a:r>
            <a:endParaRPr lang="en-US" sz="16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 smtClean="0"/>
              <a:t>Connect the </a:t>
            </a:r>
            <a:r>
              <a:rPr lang="en-US" sz="1600" b="0" dirty="0" err="1" smtClean="0"/>
              <a:t>Raspicam</a:t>
            </a:r>
            <a:r>
              <a:rPr lang="en-US" sz="1600" b="0" dirty="0" smtClean="0"/>
              <a:t>, make sure it is working with </a:t>
            </a:r>
          </a:p>
          <a:p>
            <a:r>
              <a:rPr lang="en-US" altLang="en-US" sz="1200" b="0" dirty="0" smtClean="0">
                <a:latin typeface="Arial Unicode MS" panose="020B0604020202020204" pitchFamily="34" charset="-128"/>
              </a:rPr>
              <a:t>	</a:t>
            </a:r>
            <a:r>
              <a:rPr lang="en-US" altLang="en-US" sz="1200" b="0" dirty="0" err="1" smtClean="0">
                <a:latin typeface="Arial Unicode MS" panose="020B0604020202020204" pitchFamily="34" charset="-128"/>
              </a:rPr>
              <a:t>raspistill</a:t>
            </a:r>
            <a:r>
              <a:rPr lang="en-US" altLang="en-US" sz="1200" b="0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sz="1200" b="0" dirty="0">
                <a:latin typeface="Arial Unicode MS" panose="020B0604020202020204" pitchFamily="34" charset="-128"/>
              </a:rPr>
              <a:t>-o cam.jpg</a:t>
            </a:r>
            <a:r>
              <a:rPr lang="en-US" altLang="en-US" sz="500" b="0" dirty="0"/>
              <a:t> </a:t>
            </a:r>
            <a:endParaRPr lang="en-US" sz="16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 smtClean="0"/>
              <a:t>Run </a:t>
            </a:r>
            <a:r>
              <a:rPr lang="en-US" sz="1600" b="0" dirty="0" err="1" smtClean="0"/>
              <a:t>mjpeg</a:t>
            </a:r>
            <a:r>
              <a:rPr lang="en-US" sz="1600" b="0" dirty="0" smtClean="0"/>
              <a:t>-streamer with </a:t>
            </a:r>
            <a:r>
              <a:rPr lang="en-US" sz="1100" b="0" dirty="0" smtClean="0"/>
              <a:t>(first cd into ~/Software/</a:t>
            </a:r>
            <a:r>
              <a:rPr lang="en-US" sz="1100" b="0" dirty="0" err="1" smtClean="0"/>
              <a:t>mjpg</a:t>
            </a:r>
            <a:r>
              <a:rPr lang="en-US" sz="1100" b="0" dirty="0" smtClean="0"/>
              <a:t>-streamer/</a:t>
            </a:r>
            <a:r>
              <a:rPr lang="en-US" sz="1100" b="0" dirty="0" err="1" smtClean="0"/>
              <a:t>mjpg</a:t>
            </a:r>
            <a:r>
              <a:rPr lang="en-US" sz="1100" b="0" dirty="0" smtClean="0"/>
              <a:t>-streamer-experimental)</a:t>
            </a:r>
            <a:r>
              <a:rPr lang="en-US" sz="1600" b="0" dirty="0" smtClean="0"/>
              <a:t> :</a:t>
            </a:r>
          </a:p>
          <a:p>
            <a:r>
              <a:rPr lang="en-US" altLang="en-US" sz="1600" b="0" dirty="0">
                <a:latin typeface="Arial Unicode MS" panose="020B0604020202020204" pitchFamily="34" charset="-128"/>
              </a:rPr>
              <a:t>	</a:t>
            </a:r>
            <a:r>
              <a:rPr lang="en-US" altLang="en-US" sz="1100" b="0" dirty="0" smtClean="0">
                <a:latin typeface="Arial Unicode MS" panose="020B0604020202020204" pitchFamily="34" charset="-128"/>
              </a:rPr>
              <a:t>export </a:t>
            </a:r>
            <a:r>
              <a:rPr lang="en-US" altLang="en-US" sz="1100" b="0" dirty="0">
                <a:latin typeface="Arial Unicode MS" panose="020B0604020202020204" pitchFamily="34" charset="-128"/>
              </a:rPr>
              <a:t>LD_LIBRARY_PATH=. </a:t>
            </a:r>
            <a:endParaRPr lang="en-US" altLang="en-US" sz="1100" b="0" dirty="0" smtClean="0">
              <a:latin typeface="Arial Unicode MS" panose="020B0604020202020204" pitchFamily="34" charset="-128"/>
            </a:endParaRPr>
          </a:p>
          <a:p>
            <a:pPr algn="ctr"/>
            <a:r>
              <a:rPr lang="en-US" altLang="en-US" sz="1100" b="0" dirty="0" smtClean="0">
                <a:latin typeface="Arial Unicode MS" panose="020B0604020202020204" pitchFamily="34" charset="-128"/>
              </a:rPr>
              <a:t>./</a:t>
            </a:r>
            <a:r>
              <a:rPr lang="en-US" altLang="en-US" sz="1100" b="0" dirty="0" err="1">
                <a:latin typeface="Arial Unicode MS" panose="020B0604020202020204" pitchFamily="34" charset="-128"/>
              </a:rPr>
              <a:t>mjpg_streamer</a:t>
            </a:r>
            <a:r>
              <a:rPr lang="en-US" altLang="en-US" sz="1100" b="0" dirty="0">
                <a:latin typeface="Arial Unicode MS" panose="020B0604020202020204" pitchFamily="34" charset="-128"/>
              </a:rPr>
              <a:t> -o "output_http.so -w ./www" -</a:t>
            </a:r>
            <a:r>
              <a:rPr lang="en-US" altLang="en-US" sz="1100" b="0" dirty="0" err="1">
                <a:latin typeface="Arial Unicode MS" panose="020B0604020202020204" pitchFamily="34" charset="-128"/>
              </a:rPr>
              <a:t>i</a:t>
            </a:r>
            <a:r>
              <a:rPr lang="en-US" altLang="en-US" sz="1100" b="0" dirty="0">
                <a:latin typeface="Arial Unicode MS" panose="020B0604020202020204" pitchFamily="34" charset="-128"/>
              </a:rPr>
              <a:t> "input_raspicam.so"</a:t>
            </a:r>
            <a:r>
              <a:rPr lang="en-US" altLang="en-US" sz="1100" b="0" dirty="0"/>
              <a:t> </a:t>
            </a:r>
            <a:endParaRPr lang="en-US" altLang="en-US" sz="1100" b="0" dirty="0" smtClean="0"/>
          </a:p>
          <a:p>
            <a:pPr algn="ctr"/>
            <a:endParaRPr lang="en-US" altLang="en-US" sz="1400" b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 smtClean="0"/>
              <a:t>View the stream at </a:t>
            </a:r>
            <a:r>
              <a:rPr lang="en-US" altLang="en-US" sz="1400" b="0" dirty="0">
                <a:latin typeface="Arial Unicode MS" panose="020B0604020202020204" pitchFamily="34" charset="-128"/>
                <a:hlinkClick r:id="rId3"/>
              </a:rPr>
              <a:t>http://</a:t>
            </a:r>
            <a:r>
              <a:rPr lang="en-US" altLang="en-US" sz="1400" b="0" dirty="0" smtClean="0">
                <a:latin typeface="Arial Unicode MS" panose="020B0604020202020204" pitchFamily="34" charset="-128"/>
                <a:hlinkClick r:id="rId3"/>
              </a:rPr>
              <a:t>localhost:8080</a:t>
            </a:r>
            <a:r>
              <a:rPr lang="en-US" altLang="en-US" sz="1400" b="0" dirty="0" smtClean="0">
                <a:latin typeface="Arial Unicode MS" panose="020B0604020202020204" pitchFamily="34" charset="-128"/>
              </a:rPr>
              <a:t> or with another computer (on the same network) at </a:t>
            </a:r>
            <a:r>
              <a:rPr lang="en-US" altLang="en-US" sz="1400" b="0" dirty="0">
                <a:latin typeface="Arial Unicode MS" panose="020B0604020202020204" pitchFamily="34" charset="-128"/>
              </a:rPr>
              <a:t>http://&lt;</a:t>
            </a:r>
            <a:r>
              <a:rPr lang="en-US" altLang="en-US" sz="1400" b="0" dirty="0" smtClean="0">
                <a:latin typeface="Arial Unicode MS" panose="020B0604020202020204" pitchFamily="34" charset="-128"/>
              </a:rPr>
              <a:t>IP-address-of-Pi&gt;:8080 </a:t>
            </a:r>
            <a:r>
              <a:rPr lang="en-US" altLang="en-US" sz="1400" b="0" dirty="0" smtClean="0"/>
              <a:t> </a:t>
            </a:r>
            <a:r>
              <a:rPr lang="en-US" altLang="en-US" sz="1400" b="0" dirty="0" smtClean="0"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0" dirty="0" smtClean="0">
                <a:latin typeface="Arial" panose="020B0604020202020204" pitchFamily="34" charset="0"/>
              </a:rPr>
              <a:t>You can also use </a:t>
            </a:r>
            <a:r>
              <a:rPr lang="en-US" altLang="en-US" sz="1400" b="0" dirty="0" err="1" smtClean="0">
                <a:latin typeface="Arial" panose="020B0604020202020204" pitchFamily="34" charset="0"/>
              </a:rPr>
              <a:t>usb</a:t>
            </a:r>
            <a:r>
              <a:rPr lang="en-US" altLang="en-US" sz="1400" b="0" dirty="0">
                <a:latin typeface="Arial" panose="020B0604020202020204" pitchFamily="34" charset="0"/>
              </a:rPr>
              <a:t> </a:t>
            </a:r>
            <a:r>
              <a:rPr lang="en-US" altLang="en-US" sz="1400" b="0" dirty="0" smtClean="0">
                <a:latin typeface="Arial" panose="020B0604020202020204" pitchFamily="34" charset="0"/>
              </a:rPr>
              <a:t>web cameras with </a:t>
            </a:r>
            <a:r>
              <a:rPr lang="en-US" altLang="en-US" sz="1400" b="0" dirty="0" err="1" smtClean="0">
                <a:latin typeface="Arial" panose="020B0604020202020204" pitchFamily="34" charset="0"/>
              </a:rPr>
              <a:t>mjpeg</a:t>
            </a:r>
            <a:r>
              <a:rPr lang="en-US" altLang="en-US" sz="1400" b="0" dirty="0" smtClean="0">
                <a:latin typeface="Arial" panose="020B0604020202020204" pitchFamily="34" charset="0"/>
              </a:rPr>
              <a:t>-streamer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0" dirty="0" smtClean="0">
                <a:latin typeface="Arial" panose="020B0604020202020204" pitchFamily="34" charset="0"/>
              </a:rPr>
              <a:t>There are many other options for streaming: </a:t>
            </a:r>
            <a:r>
              <a:rPr lang="en-US" altLang="en-US" sz="1400" b="0" dirty="0" err="1" smtClean="0">
                <a:latin typeface="Arial" panose="020B0604020202020204" pitchFamily="34" charset="0"/>
              </a:rPr>
              <a:t>clvc</a:t>
            </a:r>
            <a:r>
              <a:rPr lang="en-US" altLang="en-US" sz="1400" b="0" dirty="0" smtClean="0">
                <a:latin typeface="Arial" panose="020B0604020202020204" pitchFamily="34" charset="0"/>
              </a:rPr>
              <a:t>, </a:t>
            </a:r>
            <a:r>
              <a:rPr lang="en-US" altLang="en-US" sz="1400" b="0" dirty="0" err="1" smtClean="0">
                <a:latin typeface="Arial" panose="020B0604020202020204" pitchFamily="34" charset="0"/>
              </a:rPr>
              <a:t>gstreamer</a:t>
            </a:r>
            <a:r>
              <a:rPr lang="en-US" altLang="en-US" sz="1400" b="0" dirty="0" smtClean="0">
                <a:latin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b="0" dirty="0" smtClean="0">
                <a:latin typeface="Arial" panose="020B0604020202020204" pitchFamily="34" charset="0"/>
              </a:rPr>
              <a:t>Use </a:t>
            </a:r>
            <a:r>
              <a:rPr lang="en-US" altLang="en-US" sz="1400" b="0" dirty="0" err="1" smtClean="0">
                <a:latin typeface="Arial" panose="020B0604020202020204" pitchFamily="34" charset="0"/>
              </a:rPr>
              <a:t>ctrl+c</a:t>
            </a:r>
            <a:r>
              <a:rPr lang="en-US" altLang="en-US" sz="1400" b="0" dirty="0" smtClean="0">
                <a:latin typeface="Arial" panose="020B0604020202020204" pitchFamily="34" charset="0"/>
              </a:rPr>
              <a:t> to kill the stream</a:t>
            </a:r>
            <a:endParaRPr lang="en-US" altLang="en-US" sz="1400" b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9204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2: </a:t>
            </a:r>
            <a:r>
              <a:rPr lang="en-US" dirty="0" err="1" smtClean="0"/>
              <a:t>WiringPi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4679750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cd into ~/Software/</a:t>
            </a:r>
            <a:r>
              <a:rPr lang="en-US" dirty="0" err="1" smtClean="0"/>
              <a:t>WiringPi_Blink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Connect LED to </a:t>
            </a:r>
            <a:r>
              <a:rPr lang="en-US" dirty="0" err="1" smtClean="0"/>
              <a:t>gpio</a:t>
            </a:r>
            <a:r>
              <a:rPr lang="en-US" dirty="0" smtClean="0"/>
              <a:t> 29 and short</a:t>
            </a:r>
            <a:r>
              <a:rPr lang="en-US" dirty="0"/>
              <a:t> </a:t>
            </a:r>
            <a:r>
              <a:rPr lang="en-US" dirty="0" smtClean="0"/>
              <a:t>lead to ground 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 should put a current limiting LED but we can break the 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Run blink with </a:t>
            </a:r>
            <a:r>
              <a:rPr lang="en-US" dirty="0" err="1" smtClean="0"/>
              <a:t>sudo</a:t>
            </a:r>
            <a:r>
              <a:rPr lang="en-US" dirty="0" smtClean="0"/>
              <a:t> ./blink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Try changing the pin to 28 (in the code) and run make to compile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21</a:t>
            </a:fld>
            <a:endParaRPr lang="fi-FI"/>
          </a:p>
        </p:txBody>
      </p:sp>
      <p:pic>
        <p:nvPicPr>
          <p:cNvPr id="1026" name="Picture 2" descr="Kuvahaun tulos haulle wiringpi gp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0" y="799374"/>
            <a:ext cx="3414220" cy="361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3: Servo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4588642" cy="33360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Open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cd into ~/Software/</a:t>
            </a:r>
            <a:r>
              <a:rPr lang="en-US" sz="1600" dirty="0" err="1" smtClean="0"/>
              <a:t>Python_Servo</a:t>
            </a:r>
            <a:endParaRPr lang="en-US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Connect servo to </a:t>
            </a:r>
            <a:r>
              <a:rPr lang="en-US" sz="1600" dirty="0" err="1" smtClean="0"/>
              <a:t>gnd</a:t>
            </a:r>
            <a:r>
              <a:rPr lang="en-US" sz="1600" dirty="0" smtClean="0"/>
              <a:t>, 5V and GPIO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Run </a:t>
            </a:r>
            <a:r>
              <a:rPr lang="en-US" sz="1600" dirty="0" err="1" smtClean="0"/>
              <a:t>sudo</a:t>
            </a:r>
            <a:r>
              <a:rPr lang="en-US" sz="1600" dirty="0" smtClean="0"/>
              <a:t> </a:t>
            </a:r>
            <a:r>
              <a:rPr lang="en-US" sz="1600" dirty="0" err="1" smtClean="0"/>
              <a:t>pigpiod</a:t>
            </a:r>
            <a:r>
              <a:rPr lang="en-US" sz="1600" dirty="0" smtClean="0"/>
              <a:t> to start the </a:t>
            </a:r>
            <a:r>
              <a:rPr lang="en-US" sz="1600" dirty="0" err="1" smtClean="0"/>
              <a:t>gpio</a:t>
            </a:r>
            <a:r>
              <a:rPr lang="en-US" sz="1600" dirty="0"/>
              <a:t> </a:t>
            </a:r>
            <a:r>
              <a:rPr lang="en-US" sz="1600" dirty="0" smtClean="0"/>
              <a:t>daemon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Run the python script with 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python servo_demo.py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You can give another pin as an argument to the script e.g. python servo_demo.py 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Try changing the speed of the servo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22</a:t>
            </a:fld>
            <a:endParaRPr lang="fi-FI"/>
          </a:p>
        </p:txBody>
      </p:sp>
      <p:pic>
        <p:nvPicPr>
          <p:cNvPr id="1026" name="Picture 2" descr="Kuvahaun tulos haulle wiringpi gp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0" y="799374"/>
            <a:ext cx="3414220" cy="361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8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8313" y="985292"/>
            <a:ext cx="8207374" cy="3336083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 (prototype) web servers: </a:t>
            </a:r>
            <a:r>
              <a:rPr lang="en-US" dirty="0" smtClean="0">
                <a:hlinkClick r:id="rId2"/>
              </a:rPr>
              <a:t>Python Flask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GUIs: </a:t>
            </a:r>
            <a:r>
              <a:rPr lang="en-US" dirty="0" smtClean="0">
                <a:hlinkClick r:id="rId3"/>
              </a:rPr>
              <a:t>Tkinter </a:t>
            </a:r>
            <a:r>
              <a:rPr lang="en-US" dirty="0" smtClean="0"/>
              <a:t>(Python) or </a:t>
            </a:r>
            <a:r>
              <a:rPr lang="en-US" dirty="0" smtClean="0">
                <a:hlinkClick r:id="rId4"/>
              </a:rPr>
              <a:t>Qt </a:t>
            </a:r>
            <a:r>
              <a:rPr lang="en-US" dirty="0" smtClean="0"/>
              <a:t>(C++) or Node.js+Express.js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If you need e.g. read analog voltages and control motors </a:t>
            </a:r>
            <a:r>
              <a:rPr lang="en-US" dirty="0" smtClean="0">
                <a:sym typeface="Wingdings" panose="05000000000000000000" pitchFamily="2" charset="2"/>
              </a:rPr>
              <a:t> consider combining an Arduino with a Raspberry Pi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(Raspberry Pi commands Arduino board via serial (USB))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1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Help videos (getting started)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Embedded Linux Wiki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Raspberry Pi Forums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Hackaday.io Raspberry Pi projects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6"/>
              </a:rPr>
              <a:t>Adafruit learning guides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7"/>
              </a:rPr>
              <a:t>Raspberry Pi </a:t>
            </a:r>
            <a:r>
              <a:rPr lang="en-US" dirty="0" err="1" smtClean="0">
                <a:hlinkClick r:id="rId7"/>
              </a:rPr>
              <a:t>subreddit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5254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343567" cy="996498"/>
          </a:xfrm>
        </p:spPr>
        <p:txBody>
          <a:bodyPr/>
          <a:lstStyle/>
          <a:p>
            <a:r>
              <a:rPr lang="en-US" dirty="0" smtClean="0"/>
              <a:t>What can you do with a Pi? (not so cool)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  <p:pic>
        <p:nvPicPr>
          <p:cNvPr id="2050" name="Picture 2" descr="https://www.raspberrypi.org/magpi/wp-content/uploads/2016/01/magicmirror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13284"/>
            <a:ext cx="2400916" cy="240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0502" y="3314200"/>
            <a:ext cx="29523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https://www.raspberrypi.org/magpi/magic-mirror</a:t>
            </a:r>
            <a:r>
              <a:rPr lang="en-US" sz="1000" dirty="0" smtClean="0">
                <a:hlinkClick r:id="rId3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2054" name="Picture 6" descr="http://mymediaexperience.com/wp-content/uploads/2014/02/Mim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07" y="979909"/>
            <a:ext cx="2456519" cy="137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915816" y="240525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http://mymediaexperience.com/raspberry-pi-xbmc-with-raspbmc</a:t>
            </a:r>
            <a:r>
              <a:rPr lang="en-US" sz="1000" dirty="0" smtClean="0">
                <a:hlinkClick r:id="rId5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2056" name="Picture 8" descr="https://camo.githubusercontent.com/a4c15a0cf4ab01e3a02b8795fe2ae4df60c30fd0/687474703a2f2f692e696d6775722e636f6d2f6446336e6f46702e706e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734364"/>
            <a:ext cx="2223656" cy="16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588224" y="4349743"/>
            <a:ext cx="21675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smtClean="0">
                <a:hlinkClick r:id="rId7"/>
              </a:rPr>
              <a:t>github.com/foosel/OctoPrint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2058" name="Picture 10" descr="https://vadelmapii.com/sites/vadelmapii.com/files/vue_de_fichiers_dans_ownclou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74" y="2717902"/>
            <a:ext cx="2932214" cy="163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6186" y="4411928"/>
            <a:ext cx="56703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https://vadelmapii.com/blogi/yllapida-omaa-dropbox-kloonia-raspberry-pilla-kayttaen-owncloudia</a:t>
            </a:r>
          </a:p>
        </p:txBody>
      </p:sp>
      <p:pic>
        <p:nvPicPr>
          <p:cNvPr id="2060" name="Picture 12" descr="Kuvahaun tulos haulle pi grrl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4" t="14801" r="32592" b="8607"/>
          <a:stretch/>
        </p:blipFill>
        <p:spPr bwMode="auto">
          <a:xfrm>
            <a:off x="7184808" y="660958"/>
            <a:ext cx="1152128" cy="16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479912" y="2278657"/>
            <a:ext cx="25619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https://learn.adafruit.com/pigrrl-2/overview</a:t>
            </a:r>
          </a:p>
        </p:txBody>
      </p:sp>
    </p:spTree>
    <p:extLst>
      <p:ext uri="{BB962C8B-B14F-4D97-AF65-F5344CB8AC3E}">
        <p14:creationId xmlns:p14="http://schemas.microsoft.com/office/powerpoint/2010/main" val="328373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343567" cy="996498"/>
          </a:xfrm>
        </p:spPr>
        <p:txBody>
          <a:bodyPr/>
          <a:lstStyle/>
          <a:p>
            <a:r>
              <a:rPr lang="en-US" dirty="0" smtClean="0"/>
              <a:t>What can you do with a Pi? (cool)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  <p:pic>
        <p:nvPicPr>
          <p:cNvPr id="3074" name="Picture 2" descr="full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9226"/>
            <a:ext cx="2712450" cy="152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504" y="2432651"/>
            <a:ext cx="36541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smtClean="0">
                <a:hlinkClick r:id="rId3"/>
              </a:rPr>
              <a:t>hackaday.io/project/1279-ramanpi-raman-spectrometer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3076" name="Picture 4" descr="15012987398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3204"/>
            <a:ext cx="1512168" cy="201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lour_m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261" y="751852"/>
            <a:ext cx="2290291" cy="171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067944" y="2408967"/>
            <a:ext cx="51845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https://www.raspberrypi.org/blog/real-time-depth-perception-with-the-compute-module/</a:t>
            </a:r>
          </a:p>
        </p:txBody>
      </p:sp>
      <p:pic>
        <p:nvPicPr>
          <p:cNvPr id="3080" name="Picture 8" descr="https://cdn.hackaday.io/images/310791140135254124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75991"/>
            <a:ext cx="2113455" cy="171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173" y="451432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smtClean="0">
                <a:hlinkClick r:id="rId7"/>
              </a:rPr>
              <a:t>hackaday.io/project/1269-mashberry-beer-brewing-with-raspberry-pi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2050" name="Picture 2" descr="https://www.raspberrypi.org/magpi/wp-content/uploads/2015/10/Step2_FabSc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654001"/>
            <a:ext cx="2435782" cy="18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39270" y="451432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https://www.raspberrypi.org/magpi/fabscan-pi-project-3d-scanning-for-all/</a:t>
            </a:r>
          </a:p>
        </p:txBody>
      </p:sp>
      <p:pic>
        <p:nvPicPr>
          <p:cNvPr id="2052" name="Picture 4" descr="RaspberryPiSuperCompu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71" y="2786203"/>
            <a:ext cx="1957917" cy="147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03093" y="4279079"/>
            <a:ext cx="53103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10"/>
              </a:rPr>
              <a:t>http://www.zdnet.com/article/build-your-own-supercomputer-out-of-raspberry-pi-boards</a:t>
            </a:r>
            <a:r>
              <a:rPr lang="en-US" sz="1000" dirty="0" smtClean="0">
                <a:hlinkClick r:id="rId10"/>
              </a:rPr>
              <a:t>/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324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Raspberry Pi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pic>
        <p:nvPicPr>
          <p:cNvPr id="1026" name="Picture 2" descr="https://lookforitoverhere.com/wp-content/uploads/2016/03/raspberry-pi-mode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85292"/>
            <a:ext cx="5003107" cy="383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35896" y="4047516"/>
            <a:ext cx="115212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78374" y="3848195"/>
            <a:ext cx="1152128" cy="9720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3417" y="3848194"/>
            <a:ext cx="1152128" cy="9720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0616" y="2928655"/>
            <a:ext cx="1152128" cy="9720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35895" y="2923610"/>
            <a:ext cx="1152128" cy="9720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Raspberry Pi advantages and disadvantages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50656768"/>
              </p:ext>
            </p:extLst>
          </p:nvPr>
        </p:nvGraphicFramePr>
        <p:xfrm>
          <a:off x="395536" y="1345332"/>
          <a:ext cx="8352928" cy="340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9592" y="2457435"/>
            <a:ext cx="351436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Cheap (price per performance)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Well documented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Availability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Also in terms of add-ons (HATs)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Versatile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Compact (especially Zero)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716016" y="2453724"/>
            <a:ext cx="3417602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Scary </a:t>
            </a:r>
            <a:r>
              <a:rPr lang="en-US" sz="1400" b="1" dirty="0" err="1" smtClean="0"/>
              <a:t>linux</a:t>
            </a:r>
            <a:r>
              <a:rPr lang="en-US" sz="1400" b="1" dirty="0" smtClean="0"/>
              <a:t> (learning required)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Not real time*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No ADC (easy to add though)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 smtClean="0"/>
              <a:t>PWM possible but limited frequency</a:t>
            </a:r>
          </a:p>
          <a:p>
            <a:endParaRPr lang="en-US" sz="1400" b="1" dirty="0" smtClean="0"/>
          </a:p>
          <a:p>
            <a:endParaRPr lang="en-US" sz="1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483768" y="4509186"/>
            <a:ext cx="40069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 smtClean="0"/>
              <a:t>* It is possible to install a RTOS on the Pi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707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457200" indent="-457200" algn="ctr">
              <a:buFont typeface="+mj-lt"/>
              <a:buAutoNum type="arabicPeriod"/>
            </a:pPr>
            <a:r>
              <a:rPr lang="en-US" sz="2800" dirty="0" smtClean="0"/>
              <a:t>Install OS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800" dirty="0" smtClean="0"/>
              <a:t>Configure OS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800" dirty="0" smtClean="0"/>
              <a:t>Connect peripherals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800" dirty="0" smtClean="0"/>
              <a:t>Write software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800" dirty="0" smtClean="0"/>
              <a:t>Profit (?)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6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 options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356840" y="931818"/>
            <a:ext cx="1604476" cy="14001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546"/>
          <a:stretch/>
        </p:blipFill>
        <p:spPr>
          <a:xfrm>
            <a:off x="611561" y="1201317"/>
            <a:ext cx="1602031" cy="1415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045138"/>
            <a:ext cx="1347651" cy="1171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122" y="3220809"/>
            <a:ext cx="1627180" cy="1400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232" y="3217540"/>
            <a:ext cx="1612043" cy="1384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1727" b="1602"/>
          <a:stretch/>
        </p:blipFill>
        <p:spPr>
          <a:xfrm>
            <a:off x="586412" y="3433564"/>
            <a:ext cx="1627180" cy="13681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335" y="3440435"/>
            <a:ext cx="1579469" cy="13485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714" y="924081"/>
            <a:ext cx="1618093" cy="1305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232" y="2578040"/>
            <a:ext cx="1728192" cy="595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96294" y="2270501"/>
            <a:ext cx="21031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/>
              <a:t>w</a:t>
            </a:r>
            <a:r>
              <a:rPr lang="en-US" sz="2000" b="1" dirty="0" smtClean="0"/>
              <a:t>ith Pixel or Lite </a:t>
            </a:r>
            <a:endParaRPr lang="en-US" sz="20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500" y="2806241"/>
            <a:ext cx="2438400" cy="6238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2771" y="2736738"/>
            <a:ext cx="2234656" cy="4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Installation process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69082" y="1057300"/>
            <a:ext cx="8207374" cy="33360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Get SD card (micro on newer Pi’s)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Format to FAT32 (for example with </a:t>
            </a:r>
            <a:r>
              <a:rPr lang="en-US" sz="1400" dirty="0" smtClean="0">
                <a:hlinkClick r:id="rId2"/>
              </a:rPr>
              <a:t>SD card formatter</a:t>
            </a:r>
            <a:r>
              <a:rPr lang="en-US" sz="1400" dirty="0" smtClean="0"/>
              <a:t>)</a:t>
            </a:r>
          </a:p>
          <a:p>
            <a:endParaRPr lang="en-US" sz="1400" dirty="0" smtClean="0"/>
          </a:p>
          <a:p>
            <a:r>
              <a:rPr lang="en-US" sz="1400" dirty="0" smtClean="0"/>
              <a:t>Using NOOBS: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Download NOOBS (</a:t>
            </a:r>
            <a:r>
              <a:rPr lang="en-US" sz="1400" dirty="0" err="1" smtClean="0"/>
              <a:t>sd</a:t>
            </a:r>
            <a:r>
              <a:rPr lang="en-US" sz="1400" dirty="0" smtClean="0"/>
              <a:t>-cards with pre-installed NOOBS can purchased)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Unzip and copy all contents to SD card (takes a while)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Boot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r>
              <a:rPr lang="en-US" sz="1400" dirty="0" smtClean="0"/>
              <a:t>Using a disk image writer: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Download the disk image (.</a:t>
            </a:r>
            <a:r>
              <a:rPr lang="en-US" sz="1400" dirty="0" err="1" smtClean="0"/>
              <a:t>img</a:t>
            </a:r>
            <a:r>
              <a:rPr lang="en-US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Write the disk image on the SD card (“hard drive”)</a:t>
            </a:r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Windows: </a:t>
            </a:r>
            <a:r>
              <a:rPr lang="en-US" sz="1200" dirty="0" smtClean="0">
                <a:hlinkClick r:id="rId3"/>
              </a:rPr>
              <a:t>Win32 disk image writer</a:t>
            </a:r>
            <a:r>
              <a:rPr lang="en-US" sz="1200" dirty="0" smtClean="0"/>
              <a:t> or </a:t>
            </a:r>
            <a:r>
              <a:rPr lang="en-US" sz="1200" dirty="0">
                <a:hlinkClick r:id="rId4"/>
              </a:rPr>
              <a:t>Etcher</a:t>
            </a:r>
            <a:endParaRPr lang="en-US" sz="1200" dirty="0" smtClean="0"/>
          </a:p>
          <a:p>
            <a:pPr marL="580500" lvl="1" indent="-34290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5"/>
              </a:rPr>
              <a:t>MacOSX </a:t>
            </a:r>
            <a:r>
              <a:rPr lang="en-US" sz="1200" dirty="0" smtClean="0"/>
              <a:t>/ </a:t>
            </a:r>
            <a:r>
              <a:rPr lang="en-US" sz="1200" dirty="0" smtClean="0">
                <a:hlinkClick r:id="rId6"/>
              </a:rPr>
              <a:t>Linux</a:t>
            </a:r>
            <a:r>
              <a:rPr lang="en-US" sz="1200" dirty="0" smtClean="0"/>
              <a:t>: Use </a:t>
            </a:r>
            <a:r>
              <a:rPr lang="en-US" sz="1200" dirty="0" err="1" smtClean="0"/>
              <a:t>dd</a:t>
            </a:r>
            <a:r>
              <a:rPr lang="en-US" sz="1200" dirty="0" smtClean="0"/>
              <a:t> (or image writer with GUI such as </a:t>
            </a:r>
            <a:r>
              <a:rPr lang="en-US" sz="1200" dirty="0" smtClean="0">
                <a:hlinkClick r:id="rId4"/>
              </a:rPr>
              <a:t>Etcher</a:t>
            </a:r>
            <a:r>
              <a:rPr lang="en-US" sz="12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300" dirty="0" smtClean="0"/>
              <a:t>Boot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4CBB682-87B2-4236-AF78-B49807E7713E}" type="datetime1">
              <a:rPr lang="fi-FI" smtClean="0"/>
              <a:t>5.12.2017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86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lto University">
  <a:themeElements>
    <a:clrScheme name="Aalto-insinoori">
      <a:dk1>
        <a:sysClr val="windowText" lastClr="000000"/>
      </a:dk1>
      <a:lt1>
        <a:sysClr val="window" lastClr="FFFFFF"/>
      </a:lt1>
      <a:dk2>
        <a:srgbClr val="BB16A3"/>
      </a:dk2>
      <a:lt2>
        <a:srgbClr val="8C857B"/>
      </a:lt2>
      <a:accent1>
        <a:srgbClr val="BB16A3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7" id="{EE9B57FD-A1AE-4C4F-B17B-690F370611A3}" vid="{C0B7D4C6-41EB-4F02-A0B9-29A31D2D6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ENG_EN</Template>
  <TotalTime>1483</TotalTime>
  <Words>1039</Words>
  <Application>Microsoft Office PowerPoint</Application>
  <PresentationFormat>On-screen Show (16:10)</PresentationFormat>
  <Paragraphs>245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 Unicode MS</vt:lpstr>
      <vt:lpstr>MS PGothic</vt:lpstr>
      <vt:lpstr>MS PGothic</vt:lpstr>
      <vt:lpstr>Arial</vt:lpstr>
      <vt:lpstr>Calibri</vt:lpstr>
      <vt:lpstr>Courier New</vt:lpstr>
      <vt:lpstr>Georgia</vt:lpstr>
      <vt:lpstr>Lucida Grande</vt:lpstr>
      <vt:lpstr>Wingdings</vt:lpstr>
      <vt:lpstr>ヒラギノ角ゴ Pro W3</vt:lpstr>
      <vt:lpstr>Aalto University</vt:lpstr>
      <vt:lpstr>Introduction to Raspberry Pi</vt:lpstr>
      <vt:lpstr>What is Raspberry Pi ?</vt:lpstr>
      <vt:lpstr>What can you do with a Pi? (not so cool)</vt:lpstr>
      <vt:lpstr>What can you do with a Pi? (cool)</vt:lpstr>
      <vt:lpstr>Raspberry Pi models</vt:lpstr>
      <vt:lpstr>Raspberry Pi advantages and disadvantages</vt:lpstr>
      <vt:lpstr>Getting started</vt:lpstr>
      <vt:lpstr>OS options</vt:lpstr>
      <vt:lpstr>Installation process </vt:lpstr>
      <vt:lpstr>Connections</vt:lpstr>
      <vt:lpstr>On first boot…</vt:lpstr>
      <vt:lpstr>Terminal or Pixel</vt:lpstr>
      <vt:lpstr>Connect to WLAN</vt:lpstr>
      <vt:lpstr>SSH</vt:lpstr>
      <vt:lpstr>SSH</vt:lpstr>
      <vt:lpstr>CLI / Shell commands</vt:lpstr>
      <vt:lpstr>CLI/ Shell tips</vt:lpstr>
      <vt:lpstr>Programming language options</vt:lpstr>
      <vt:lpstr>GPIO Libraries</vt:lpstr>
      <vt:lpstr>Demo 1: Video streaming</vt:lpstr>
      <vt:lpstr>Demo 2: WiringPi</vt:lpstr>
      <vt:lpstr>Demo 3: Servo</vt:lpstr>
      <vt:lpstr>Tips</vt:lpstr>
      <vt:lpstr>Links</vt:lpstr>
    </vt:vector>
  </TitlesOfParts>
  <Company>Aalto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Raspberry Pi</dc:title>
  <dc:creator>Klar Ville</dc:creator>
  <cp:lastModifiedBy>Lantela Tapio</cp:lastModifiedBy>
  <cp:revision>49</cp:revision>
  <cp:lastPrinted>2012-10-17T07:14:15Z</cp:lastPrinted>
  <dcterms:created xsi:type="dcterms:W3CDTF">2017-01-13T11:42:57Z</dcterms:created>
  <dcterms:modified xsi:type="dcterms:W3CDTF">2017-12-05T06:44:21Z</dcterms:modified>
</cp:coreProperties>
</file>